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865" r:id="rId2"/>
  </p:sldMasterIdLst>
  <p:notesMasterIdLst>
    <p:notesMasterId r:id="rId8"/>
  </p:notesMasterIdLst>
  <p:handoutMasterIdLst>
    <p:handoutMasterId r:id="rId9"/>
  </p:handoutMasterIdLst>
  <p:sldIdLst>
    <p:sldId id="256" r:id="rId3"/>
    <p:sldId id="413" r:id="rId4"/>
    <p:sldId id="423" r:id="rId5"/>
    <p:sldId id="422" r:id="rId6"/>
    <p:sldId id="399" r:id="rId7"/>
  </p:sldIdLst>
  <p:sldSz cx="7559675" cy="10691813"/>
  <p:notesSz cx="6797675" cy="9926638"/>
  <p:defaultTextStyle>
    <a:defPPr>
      <a:defRPr lang="pt-BR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03B"/>
    <a:srgbClr val="00703C"/>
    <a:srgbClr val="B2DB45"/>
    <a:srgbClr val="D8EFD8"/>
    <a:srgbClr val="9ABA4D"/>
    <a:srgbClr val="C9E2AD"/>
    <a:srgbClr val="578439"/>
    <a:srgbClr val="FFFFFF"/>
    <a:srgbClr val="0092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6437" autoAdjust="0"/>
  </p:normalViewPr>
  <p:slideViewPr>
    <p:cSldViewPr snapToGrid="0">
      <p:cViewPr varScale="1">
        <p:scale>
          <a:sx n="44" d="100"/>
          <a:sy n="44" d="100"/>
        </p:scale>
        <p:origin x="2244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4D3F6-79AC-4695-A9CD-3F964C2876EF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2BFCF-DF49-42FA-BEBF-CCF4CC513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267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086DD-6362-42F5-A717-6D5ADDBF74B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82072-531E-4643-ABAE-BBFD45A3A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70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pt-BR" sz="12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Figura representa o modelo de implantação de unidade perseguido pela Solví, no conceito </a:t>
            </a:r>
            <a:r>
              <a:rPr lang="pt-BR" sz="1200" b="1" i="0" u="sng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Aterro Zero Desperdício</a:t>
            </a:r>
            <a:r>
              <a:rPr lang="pt-BR" sz="12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onde diversas tecnologias operam em sinergia com o aterro para maximizar a valorização de resíduos com sustentabilidade econômica, financeira e social. Além de reduzir a quantidade de resíduos destinados ao Aterro, sendo destinado no aterro os materiais inservíveis e orgânicos.</a:t>
            </a:r>
            <a:endParaRPr dirty="0"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422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14563" y="1241425"/>
            <a:ext cx="2368550" cy="33496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2072-531E-4643-ABAE-BBFD45A3A83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622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9" y="705242"/>
            <a:ext cx="6520220" cy="100249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99" b="1">
                <a:solidFill>
                  <a:srgbClr val="0F6635"/>
                </a:solidFill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/>
          <p:cNvSpPr>
            <a:spLocks noGrp="1"/>
          </p:cNvSpPr>
          <p:nvPr>
            <p:ph type="title"/>
          </p:nvPr>
        </p:nvSpPr>
        <p:spPr>
          <a:xfrm>
            <a:off x="103399" y="176693"/>
            <a:ext cx="5952500" cy="898000"/>
          </a:xfrm>
          <a:prstGeom prst="rect">
            <a:avLst/>
          </a:prstGeom>
        </p:spPr>
        <p:txBody>
          <a:bodyPr/>
          <a:lstStyle>
            <a:lvl1pPr>
              <a:defRPr sz="1273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986796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728" y="569240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519728" y="9909728"/>
            <a:ext cx="1700927" cy="569240"/>
          </a:xfrm>
          <a:prstGeom prst="rect">
            <a:avLst/>
          </a:prstGeom>
        </p:spPr>
        <p:txBody>
          <a:bodyPr/>
          <a:lstStyle/>
          <a:p>
            <a:fld id="{E807B719-5627-4173-BA88-3627399F13FC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2504143" y="9909728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9020" y="9909728"/>
            <a:ext cx="1700927" cy="569240"/>
          </a:xfrm>
          <a:prstGeom prst="rect">
            <a:avLst/>
          </a:prstGeom>
        </p:spPr>
        <p:txBody>
          <a:bodyPr/>
          <a:lstStyle/>
          <a:p>
            <a:fld id="{DE080DCA-7042-4960-88B0-8C2C76A8A8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23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2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 userDrawn="1">
  <p:cSld name="Section header 4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7"/>
          <p:cNvSpPr txBox="1">
            <a:spLocks noGrp="1"/>
          </p:cNvSpPr>
          <p:nvPr>
            <p:ph type="title" idx="2"/>
          </p:nvPr>
        </p:nvSpPr>
        <p:spPr>
          <a:xfrm flipH="1">
            <a:off x="2989239" y="4032868"/>
            <a:ext cx="2434324" cy="1280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4F40"/>
              </a:buClr>
              <a:buSzPts val="2500"/>
              <a:buNone/>
              <a:defRPr sz="1768" i="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1768"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subTitle" idx="1"/>
          </p:nvPr>
        </p:nvSpPr>
        <p:spPr>
          <a:xfrm flipH="1">
            <a:off x="2989191" y="5147338"/>
            <a:ext cx="1721513" cy="13675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131"/>
              </a:spcBef>
              <a:spcAft>
                <a:spcPts val="0"/>
              </a:spcAft>
              <a:buNone/>
              <a:defRPr sz="424"/>
            </a:lvl2pPr>
            <a:lvl3pPr lvl="2" rtl="0">
              <a:spcBef>
                <a:spcPts val="1131"/>
              </a:spcBef>
              <a:spcAft>
                <a:spcPts val="0"/>
              </a:spcAft>
              <a:buNone/>
              <a:defRPr sz="424"/>
            </a:lvl3pPr>
            <a:lvl4pPr lvl="3" rtl="0">
              <a:spcBef>
                <a:spcPts val="1131"/>
              </a:spcBef>
              <a:spcAft>
                <a:spcPts val="0"/>
              </a:spcAft>
              <a:buNone/>
              <a:defRPr sz="424"/>
            </a:lvl4pPr>
            <a:lvl5pPr lvl="4" rtl="0">
              <a:spcBef>
                <a:spcPts val="1131"/>
              </a:spcBef>
              <a:spcAft>
                <a:spcPts val="0"/>
              </a:spcAft>
              <a:buNone/>
              <a:defRPr sz="424"/>
            </a:lvl5pPr>
            <a:lvl6pPr lvl="5" rtl="0">
              <a:spcBef>
                <a:spcPts val="1131"/>
              </a:spcBef>
              <a:spcAft>
                <a:spcPts val="0"/>
              </a:spcAft>
              <a:buNone/>
              <a:defRPr sz="424"/>
            </a:lvl6pPr>
            <a:lvl7pPr lvl="6" rtl="0">
              <a:spcBef>
                <a:spcPts val="1131"/>
              </a:spcBef>
              <a:spcAft>
                <a:spcPts val="0"/>
              </a:spcAft>
              <a:buNone/>
              <a:defRPr sz="424"/>
            </a:lvl7pPr>
            <a:lvl8pPr lvl="7" rtl="0">
              <a:spcBef>
                <a:spcPts val="1131"/>
              </a:spcBef>
              <a:spcAft>
                <a:spcPts val="0"/>
              </a:spcAft>
              <a:buNone/>
              <a:defRPr sz="424"/>
            </a:lvl8pPr>
            <a:lvl9pPr lvl="8" rtl="0">
              <a:spcBef>
                <a:spcPts val="1131"/>
              </a:spcBef>
              <a:spcAft>
                <a:spcPts val="1131"/>
              </a:spcAft>
              <a:buNone/>
              <a:defRPr sz="424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04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313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450027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70550" cy="3722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4563" y="5614988"/>
            <a:ext cx="5670550" cy="2582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78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9113" y="2846388"/>
            <a:ext cx="6521450" cy="6783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94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9862" cy="44481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15938" y="7154863"/>
            <a:ext cx="6519862" cy="2338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78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4525" cy="6783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856038" y="2846388"/>
            <a:ext cx="3184525" cy="6783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199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0700" y="569913"/>
            <a:ext cx="6519863" cy="20653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8813" cy="1284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0700" y="3905250"/>
            <a:ext cx="3198813" cy="5745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827463" y="2620963"/>
            <a:ext cx="3213100" cy="1284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827463" y="3905250"/>
            <a:ext cx="3213100" cy="5745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495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881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827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0700" y="712788"/>
            <a:ext cx="2438400" cy="24955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13100" y="1539875"/>
            <a:ext cx="3827463" cy="7597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8400" cy="5942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491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0700" y="712788"/>
            <a:ext cx="2438400" cy="24955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7463" cy="759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8400" cy="5942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885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19113" y="2846388"/>
            <a:ext cx="6521450" cy="67833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116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10200" y="569913"/>
            <a:ext cx="1630363" cy="9059862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8687" cy="90598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3DABBF0-FA2E-4BCF-9521-CA9C2CF8B970}" type="datetimeFigureOut">
              <a:rPr lang="pt-BR" smtClean="0"/>
              <a:t>29/04/2024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A2445163-0AAD-4205-828C-1650CA603C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70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25"/>
            <a:ext cx="7381133" cy="143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7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20" r:id="rId2"/>
    <p:sldLayoutId id="2147483856" r:id="rId3"/>
    <p:sldLayoutId id="2147483858" r:id="rId4"/>
    <p:sldLayoutId id="2147483860" r:id="rId5"/>
    <p:sldLayoutId id="2147483855" r:id="rId6"/>
    <p:sldLayoutId id="2147483864" r:id="rId7"/>
  </p:sldLayoutIdLst>
  <p:txStyles>
    <p:titleStyle>
      <a:lvl1pPr algn="l" defTabSz="646572" rtl="0" eaLnBrk="1" latinLnBrk="0" hangingPunct="1">
        <a:lnSpc>
          <a:spcPct val="90000"/>
        </a:lnSpc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643" indent="-161643" algn="l" defTabSz="646572" rtl="0" eaLnBrk="1" latinLnBrk="0" hangingPunct="1">
        <a:lnSpc>
          <a:spcPct val="90000"/>
        </a:lnSpc>
        <a:spcBef>
          <a:spcPts val="707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484929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08215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3pPr>
      <a:lvl4pPr marL="1131501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454788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778074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2101360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424646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747932" indent="-161643" algn="l" defTabSz="6465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286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572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858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144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431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717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003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289" algn="l" defTabSz="64657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69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9" r="47543"/>
          <a:stretch/>
        </p:blipFill>
        <p:spPr>
          <a:xfrm>
            <a:off x="-1" y="0"/>
            <a:ext cx="7559675" cy="1074637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-1002890" y="-1884782"/>
            <a:ext cx="6588170" cy="6793224"/>
          </a:xfrm>
          <a:prstGeom prst="ellipse">
            <a:avLst/>
          </a:prstGeom>
          <a:solidFill>
            <a:srgbClr val="00703B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52"/>
          </a:p>
        </p:txBody>
      </p:sp>
      <p:sp>
        <p:nvSpPr>
          <p:cNvPr id="13" name="Retângulo 12"/>
          <p:cNvSpPr/>
          <p:nvPr/>
        </p:nvSpPr>
        <p:spPr>
          <a:xfrm>
            <a:off x="-102892" y="911665"/>
            <a:ext cx="4968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RELATÓRIO DIA 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 INTEGRIDADE</a:t>
            </a:r>
          </a:p>
          <a:p>
            <a:pPr algn="ctr"/>
            <a:endParaRPr lang="pt-BR" sz="36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7559675" y="-571500"/>
            <a:ext cx="0" cy="116357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83880"/>
            <a:ext cx="3586700" cy="199431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4" y="2327536"/>
            <a:ext cx="2410776" cy="220931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32" y="9758149"/>
            <a:ext cx="2410142" cy="130609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780" y="9691327"/>
            <a:ext cx="2242736" cy="100048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3" y="9983504"/>
            <a:ext cx="2254529" cy="543712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8"/>
          <a:srcRect b="24260"/>
          <a:stretch/>
        </p:blipFill>
        <p:spPr>
          <a:xfrm>
            <a:off x="5635402" y="133502"/>
            <a:ext cx="1874149" cy="77816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2395160-6E25-D4B2-A319-04C18F32E221}"/>
              </a:ext>
            </a:extLst>
          </p:cNvPr>
          <p:cNvSpPr txBox="1"/>
          <p:nvPr/>
        </p:nvSpPr>
        <p:spPr>
          <a:xfrm>
            <a:off x="4427992" y="1189183"/>
            <a:ext cx="42889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52243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148" y="3188"/>
            <a:ext cx="1961566" cy="179764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04374" y="7149026"/>
            <a:ext cx="6550926" cy="225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O que é o Dia da Integridade?</a:t>
            </a:r>
          </a:p>
          <a:p>
            <a:pPr>
              <a:lnSpc>
                <a:spcPct val="150000"/>
              </a:lnSpc>
            </a:pPr>
            <a:endParaRPr lang="pt-BR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O dia da integridade é uma iniciativa, lançada em abril de 2022, pelas empresas da Regional RS com o objetivo de alinhar o conhecimento e compartilhar as experiências pelos Agentes de Integridade de cada uma das Unidades de Valorização Sustentável (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UVS’s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). Os encontros serão bimestrais e sempre contarão com representantes da área jurídica atuantes no que diz respeito à Ética e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Compliance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cxnSp>
        <p:nvCxnSpPr>
          <p:cNvPr id="13" name="Conector reto 12"/>
          <p:cNvCxnSpPr/>
          <p:nvPr/>
        </p:nvCxnSpPr>
        <p:spPr>
          <a:xfrm>
            <a:off x="606123" y="7656395"/>
            <a:ext cx="6340583" cy="9355"/>
          </a:xfrm>
          <a:prstGeom prst="line">
            <a:avLst/>
          </a:prstGeom>
          <a:ln w="571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1569493" y="718551"/>
            <a:ext cx="583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00703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Comissão de Integridade</a:t>
            </a: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0" y="9994999"/>
            <a:ext cx="1951629" cy="665585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22" y="9908681"/>
            <a:ext cx="1626846" cy="704036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479" y="10063023"/>
            <a:ext cx="2317355" cy="549694"/>
          </a:xfrm>
          <a:prstGeom prst="rect">
            <a:avLst/>
          </a:prstGeom>
        </p:spPr>
      </p:pic>
      <p:pic>
        <p:nvPicPr>
          <p:cNvPr id="3" name="Imagem 2" descr="Linha do tempo&#10;&#10;Descrição gerada automaticamente">
            <a:extLst>
              <a:ext uri="{FF2B5EF4-FFF2-40B4-BE49-F238E27FC236}">
                <a16:creationId xmlns:a16="http://schemas.microsoft.com/office/drawing/2014/main" id="{A50D4672-3D94-0602-42B9-EA36830E39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462"/>
            <a:ext cx="7559675" cy="51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3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1850667" y="666047"/>
            <a:ext cx="4118979" cy="108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642" tIns="32312" rIns="64642" bIns="32312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O que ocorreu no</a:t>
            </a:r>
          </a:p>
          <a:p>
            <a:pPr algn="ctr">
              <a:lnSpc>
                <a:spcPct val="110000"/>
              </a:lnSpc>
            </a:pP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 3º Dia de Celebração da Integridade?</a:t>
            </a:r>
            <a:endParaRPr sz="2000" dirty="0">
              <a:solidFill>
                <a:schemeClr val="bg1">
                  <a:lumMod val="5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882316" y="6129674"/>
            <a:ext cx="6055682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46572">
              <a:defRPr/>
            </a:pPr>
            <a:r>
              <a:rPr lang="pt-BR" sz="2333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GENERAR VALOR SOSTENIBLE (ESG)</a:t>
            </a:r>
          </a:p>
        </p:txBody>
      </p:sp>
      <p:sp>
        <p:nvSpPr>
          <p:cNvPr id="70" name="CaixaDeTexto 69"/>
          <p:cNvSpPr txBox="1"/>
          <p:nvPr/>
        </p:nvSpPr>
        <p:spPr>
          <a:xfrm>
            <a:off x="393623" y="6623489"/>
            <a:ext cx="6908258" cy="76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46572">
              <a:defRPr/>
            </a:pPr>
            <a:r>
              <a:rPr lang="es-ES" sz="1400" dirty="0">
                <a:solidFill>
                  <a:schemeClr val="bg1"/>
                </a:solidFill>
                <a:latin typeface="Segoe UI Light" panose="020B0502040204020203" pitchFamily="34" charset="0"/>
                <a:ea typeface="Open Sans" panose="020B0606030504020204" pitchFamily="34" charset="0"/>
                <a:cs typeface="Segoe UI Light" panose="020B0502040204020203" pitchFamily="34" charset="0"/>
              </a:rPr>
              <a:t>Actuar a través de nuestras Unidades de Valorización Sostenible - UVS en la generación de valor Social, Ambiental, de Gobernanza y Económico para la sociedad, de forma sostenible, poniendo en práctica ESG:</a:t>
            </a:r>
            <a:endParaRPr lang="pt-BR" sz="1400" dirty="0">
              <a:solidFill>
                <a:schemeClr val="bg1"/>
              </a:solidFill>
              <a:latin typeface="Segoe UI Light" panose="020B0502040204020203" pitchFamily="34" charset="0"/>
              <a:ea typeface="Open Sans" panose="020B060603050402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71" name="Imagem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148" y="3188"/>
            <a:ext cx="1961566" cy="1797641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715306" y="1800829"/>
            <a:ext cx="6340583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Integridade é um dos pilares das empresas CRVR,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Biotérmica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e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Essencis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. Para consolidar a cultura de integridade e reforçar este valor inegociável, ocorreu o III Dia da Integridade, nesta terça-feira (07.02). A atividade contou com a participação da Direção, Comissão de Integridade, líderes de áreas das empresas e representantes do Compliance da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Solví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Na terceira edição do evento, o Gerente Jurídico da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Solví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Danilo Dias Simões, ressaltou sobre o processo de Diligências, que evita que empresas com envolvimento com corrupção sejam fornecedores da CRVR,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Biotérmica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e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Essencis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. mostrou a importância e o funcionamento do Canal de Denúncias do Grupo. Também da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Solví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o Coordenador de Compliance, Leopoldo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Martarelli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mostrou a importância e o funcionamento do Canal de Denúncias do Grupo.</a:t>
            </a:r>
          </a:p>
          <a:p>
            <a:pPr algn="just">
              <a:lnSpc>
                <a:spcPct val="150000"/>
              </a:lnSpc>
            </a:pP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Além dos palestrantes de São Paulo, o Diretor-Presidente da CRVR,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Biotérmica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e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Essencis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Leomyr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Girondi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abriu o encontro destacando o amadurecimento do Programa de Integridade e a consolidação da cultura organizacional ética dentro das empresas. Os Agentes de Integridade também apresentaram as ações realizadas ao longo do ano em 2022, com destaque para o Desafio da Integridade. A Agente de Integridade da UVS de Victor Graeff, Raiana Rodrigues, dividiu com os presentes o quanto as atividades melhoram a comunicação entre os colaboradores.</a:t>
            </a:r>
          </a:p>
          <a:p>
            <a:pPr algn="just">
              <a:lnSpc>
                <a:spcPct val="150000"/>
              </a:lnSpc>
            </a:pP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“Nas dinâmicas de Integridade, os colaboradores têm a oportunidade de entender melhor como é o Programa de Integridade, além de conhecerem melhor seus colegas. Agora, é perceptível melhor interação entre a operação e o administrativo”, ponderou, Raiana..</a:t>
            </a:r>
          </a:p>
        </p:txBody>
      </p:sp>
      <p:cxnSp>
        <p:nvCxnSpPr>
          <p:cNvPr id="76" name="Conector reto 75"/>
          <p:cNvCxnSpPr/>
          <p:nvPr/>
        </p:nvCxnSpPr>
        <p:spPr>
          <a:xfrm>
            <a:off x="715307" y="1733253"/>
            <a:ext cx="6340583" cy="9355"/>
          </a:xfrm>
          <a:prstGeom prst="line">
            <a:avLst/>
          </a:prstGeom>
          <a:ln w="571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3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5008728"/>
            <a:ext cx="7559675" cy="3043451"/>
          </a:xfrm>
          <a:prstGeom prst="rect">
            <a:avLst/>
          </a:prstGeom>
          <a:solidFill>
            <a:srgbClr val="0070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Google Shape;103;p3"/>
          <p:cNvSpPr txBox="1"/>
          <p:nvPr/>
        </p:nvSpPr>
        <p:spPr>
          <a:xfrm>
            <a:off x="1896962" y="955542"/>
            <a:ext cx="4118979" cy="742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642" tIns="32312" rIns="64642" bIns="32312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Registros do</a:t>
            </a:r>
          </a:p>
          <a:p>
            <a:pPr algn="ctr">
              <a:lnSpc>
                <a:spcPct val="110000"/>
              </a:lnSpc>
            </a:pP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 3º Dia da Integridade</a:t>
            </a:r>
            <a:endParaRPr sz="2000" dirty="0">
              <a:solidFill>
                <a:schemeClr val="bg1">
                  <a:lumMod val="5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148" y="3188"/>
            <a:ext cx="1961566" cy="1797641"/>
          </a:xfrm>
          <a:prstGeom prst="rect">
            <a:avLst/>
          </a:prstGeom>
        </p:spPr>
      </p:pic>
      <p:pic>
        <p:nvPicPr>
          <p:cNvPr id="11" name="Imagem 10" descr="Pessoas em uma sala&#10;&#10;Descrição gerada automaticamente com confiança média">
            <a:extLst>
              <a:ext uri="{FF2B5EF4-FFF2-40B4-BE49-F238E27FC236}">
                <a16:creationId xmlns:a16="http://schemas.microsoft.com/office/drawing/2014/main" id="{D7DA4B38-9D8A-C7EA-4AD1-89BFE282E9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984"/>
            <a:ext cx="2096087" cy="2794783"/>
          </a:xfrm>
          <a:prstGeom prst="rect">
            <a:avLst/>
          </a:prstGeom>
        </p:spPr>
      </p:pic>
      <p:pic>
        <p:nvPicPr>
          <p:cNvPr id="17" name="Imagem 16" descr="Uma imagem contendo no interior, teto, pessoa, em pé&#10;&#10;Descrição gerada automaticamente">
            <a:extLst>
              <a:ext uri="{FF2B5EF4-FFF2-40B4-BE49-F238E27FC236}">
                <a16:creationId xmlns:a16="http://schemas.microsoft.com/office/drawing/2014/main" id="{EC40245D-CB50-7C92-18AA-ECE96F1D77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0"/>
          <a:stretch/>
        </p:blipFill>
        <p:spPr>
          <a:xfrm>
            <a:off x="112541" y="8207276"/>
            <a:ext cx="2256081" cy="1976932"/>
          </a:xfrm>
          <a:prstGeom prst="rect">
            <a:avLst/>
          </a:prstGeom>
        </p:spPr>
      </p:pic>
      <p:pic>
        <p:nvPicPr>
          <p:cNvPr id="19" name="Imagem 18" descr="Pessoas em frente a mesa com computador&#10;&#10;Descrição gerada automaticamente com confiança média">
            <a:extLst>
              <a:ext uri="{FF2B5EF4-FFF2-40B4-BE49-F238E27FC236}">
                <a16:creationId xmlns:a16="http://schemas.microsoft.com/office/drawing/2014/main" id="{8DD4B81D-CBAA-F327-22C3-879622C1ACF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18"/>
          <a:stretch/>
        </p:blipFill>
        <p:spPr>
          <a:xfrm>
            <a:off x="2563885" y="8193208"/>
            <a:ext cx="2192591" cy="1976932"/>
          </a:xfrm>
          <a:prstGeom prst="rect">
            <a:avLst/>
          </a:prstGeom>
        </p:spPr>
      </p:pic>
      <p:pic>
        <p:nvPicPr>
          <p:cNvPr id="21" name="Imagem 20" descr="Pessoas sentadas em uma sala&#10;&#10;Descrição gerada automaticamente com confiança média">
            <a:extLst>
              <a:ext uri="{FF2B5EF4-FFF2-40B4-BE49-F238E27FC236}">
                <a16:creationId xmlns:a16="http://schemas.microsoft.com/office/drawing/2014/main" id="{1DC3EBB8-9F3E-C699-57AF-2D7ECF3D4C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37" y="5113014"/>
            <a:ext cx="3779838" cy="2834878"/>
          </a:xfrm>
          <a:prstGeom prst="rect">
            <a:avLst/>
          </a:prstGeom>
        </p:spPr>
      </p:pic>
      <p:pic>
        <p:nvPicPr>
          <p:cNvPr id="23" name="Imagem 22" descr="Pessoas em pé em frente a computador&#10;&#10;Descrição gerada automaticamente">
            <a:extLst>
              <a:ext uri="{FF2B5EF4-FFF2-40B4-BE49-F238E27FC236}">
                <a16:creationId xmlns:a16="http://schemas.microsoft.com/office/drawing/2014/main" id="{8EE4BBAA-AE34-FDD4-7C3C-9F81FC0A4A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125718"/>
            <a:ext cx="3779839" cy="2834879"/>
          </a:xfrm>
          <a:prstGeom prst="rect">
            <a:avLst/>
          </a:prstGeom>
        </p:spPr>
      </p:pic>
      <p:pic>
        <p:nvPicPr>
          <p:cNvPr id="25" name="Imagem 24" descr="Grupo de pessoas sentadas em uma sala&#10;&#10;Descrição gerada automaticamente com confiança média">
            <a:extLst>
              <a:ext uri="{FF2B5EF4-FFF2-40B4-BE49-F238E27FC236}">
                <a16:creationId xmlns:a16="http://schemas.microsoft.com/office/drawing/2014/main" id="{5D3C0714-7F99-19D1-98A6-7417DF3CCC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/>
          <a:stretch/>
        </p:blipFill>
        <p:spPr>
          <a:xfrm>
            <a:off x="4979963" y="8156465"/>
            <a:ext cx="2424967" cy="1976932"/>
          </a:xfrm>
          <a:prstGeom prst="rect">
            <a:avLst/>
          </a:prstGeom>
        </p:spPr>
      </p:pic>
      <p:pic>
        <p:nvPicPr>
          <p:cNvPr id="27" name="Imagem 26" descr="Mulher em pé em frente a computador&#10;&#10;Descrição gerada automaticamente com confiança média">
            <a:extLst>
              <a:ext uri="{FF2B5EF4-FFF2-40B4-BE49-F238E27FC236}">
                <a16:creationId xmlns:a16="http://schemas.microsoft.com/office/drawing/2014/main" id="{049C6852-28FD-4EC7-BD34-539C45EFDBC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3" r="9933"/>
          <a:stretch/>
        </p:blipFill>
        <p:spPr>
          <a:xfrm>
            <a:off x="2277865" y="2053178"/>
            <a:ext cx="2387854" cy="2794783"/>
          </a:xfrm>
          <a:prstGeom prst="rect">
            <a:avLst/>
          </a:prstGeom>
        </p:spPr>
      </p:pic>
      <p:pic>
        <p:nvPicPr>
          <p:cNvPr id="30" name="Imagem 29" descr="Pessoas sentadas ao redor de uma mesa com cadeiras&#10;&#10;Descrição gerada automaticamente com confiança média">
            <a:extLst>
              <a:ext uri="{FF2B5EF4-FFF2-40B4-BE49-F238E27FC236}">
                <a16:creationId xmlns:a16="http://schemas.microsoft.com/office/drawing/2014/main" id="{2518F772-0568-1F50-C0BB-B0D12AB45E5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6"/>
          <a:stretch/>
        </p:blipFill>
        <p:spPr>
          <a:xfrm>
            <a:off x="4847497" y="2041382"/>
            <a:ext cx="2712178" cy="276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27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3" r="8224"/>
          <a:stretch/>
        </p:blipFill>
        <p:spPr>
          <a:xfrm>
            <a:off x="-45720" y="0"/>
            <a:ext cx="7589520" cy="1074637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83880"/>
            <a:ext cx="3586700" cy="1994314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3001597" y="2089019"/>
            <a:ext cx="6006041" cy="5784933"/>
          </a:xfrm>
          <a:prstGeom prst="ellipse">
            <a:avLst/>
          </a:prstGeom>
          <a:solidFill>
            <a:srgbClr val="00703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52"/>
          </a:p>
        </p:txBody>
      </p:sp>
      <p:sp>
        <p:nvSpPr>
          <p:cNvPr id="13" name="Retângulo 12"/>
          <p:cNvSpPr/>
          <p:nvPr/>
        </p:nvSpPr>
        <p:spPr>
          <a:xfrm>
            <a:off x="3749040" y="2460862"/>
            <a:ext cx="39272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0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pt-BR" sz="40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Na Regional RS todo dia é dia de Integridade!</a:t>
            </a:r>
          </a:p>
          <a:p>
            <a:endParaRPr lang="pt-BR" sz="40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Obrigada!</a:t>
            </a:r>
            <a:endParaRPr lang="pt-BR" sz="4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9345271" y="3159617"/>
            <a:ext cx="0" cy="41600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/>
          <p:cNvSpPr/>
          <p:nvPr/>
        </p:nvSpPr>
        <p:spPr>
          <a:xfrm>
            <a:off x="5063266" y="5127324"/>
            <a:ext cx="184731" cy="315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pt-BR" sz="1452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32" y="9758149"/>
            <a:ext cx="2410142" cy="130609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780" y="9691327"/>
            <a:ext cx="2242736" cy="100048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3" y="9983504"/>
            <a:ext cx="2254529" cy="543712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8"/>
          <a:srcRect b="24260"/>
          <a:stretch/>
        </p:blipFill>
        <p:spPr>
          <a:xfrm>
            <a:off x="5635402" y="133502"/>
            <a:ext cx="1874149" cy="77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53959"/>
      </p:ext>
    </p:extLst>
  </p:cSld>
  <p:clrMapOvr>
    <a:masterClrMapping/>
  </p:clrMapOvr>
</p:sld>
</file>

<file path=ppt/theme/theme1.xml><?xml version="1.0" encoding="utf-8"?>
<a:theme xmlns:a="http://schemas.openxmlformats.org/drawingml/2006/main" name="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8225</TotalTime>
  <Words>498</Words>
  <Application>Microsoft Office PowerPoint</Application>
  <PresentationFormat>Personalizar</PresentationFormat>
  <Paragraphs>27</Paragraphs>
  <Slides>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Arial</vt:lpstr>
      <vt:lpstr>Calibri</vt:lpstr>
      <vt:lpstr>Segoe UI</vt:lpstr>
      <vt:lpstr>Segoe UI Black</vt:lpstr>
      <vt:lpstr>Segoe UI Light</vt:lpstr>
      <vt:lpstr>3_Personalizar design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Joselma Rocha Lopes</dc:creator>
  <cp:lastModifiedBy>CAMILA DA ROSA NETO</cp:lastModifiedBy>
  <cp:revision>419</cp:revision>
  <cp:lastPrinted>2021-01-22T15:03:52Z</cp:lastPrinted>
  <dcterms:created xsi:type="dcterms:W3CDTF">2018-08-24T14:51:08Z</dcterms:created>
  <dcterms:modified xsi:type="dcterms:W3CDTF">2024-04-29T20:19:19Z</dcterms:modified>
</cp:coreProperties>
</file>